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80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1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759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 snapToObjects="1">
      <p:cViewPr varScale="1">
        <p:scale>
          <a:sx n="100" d="100"/>
          <a:sy n="100" d="100"/>
        </p:scale>
        <p:origin x="-2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C247E-19FD-B84A-93CB-AAA036D9B8A2}" type="datetimeFigureOut">
              <a:rPr lang="en-US" smtClean="0"/>
              <a:pPr/>
              <a:t>1/19/2011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470B4-9B99-D94F-B1FB-6C72A6FB518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C247E-19FD-B84A-93CB-AAA036D9B8A2}" type="datetimeFigureOut">
              <a:rPr lang="en-US" smtClean="0"/>
              <a:pPr/>
              <a:t>1/19/2011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470B4-9B99-D94F-B1FB-6C72A6FB51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C247E-19FD-B84A-93CB-AAA036D9B8A2}" type="datetimeFigureOut">
              <a:rPr lang="en-US" smtClean="0"/>
              <a:pPr/>
              <a:t>1/19/2011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470B4-9B99-D94F-B1FB-6C72A6FB51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C247E-19FD-B84A-93CB-AAA036D9B8A2}" type="datetimeFigureOut">
              <a:rPr lang="en-US" smtClean="0"/>
              <a:pPr/>
              <a:t>1/19/2011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470B4-9B99-D94F-B1FB-6C72A6FB51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C247E-19FD-B84A-93CB-AAA036D9B8A2}" type="datetimeFigureOut">
              <a:rPr lang="en-US" smtClean="0"/>
              <a:pPr/>
              <a:t>1/19/2011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470B4-9B99-D94F-B1FB-6C72A6FB51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C247E-19FD-B84A-93CB-AAA036D9B8A2}" type="datetimeFigureOut">
              <a:rPr lang="en-US" smtClean="0"/>
              <a:pPr/>
              <a:t>1/19/2011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470B4-9B99-D94F-B1FB-6C72A6FB51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C247E-19FD-B84A-93CB-AAA036D9B8A2}" type="datetimeFigureOut">
              <a:rPr lang="en-US" smtClean="0"/>
              <a:pPr/>
              <a:t>1/19/2011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470B4-9B99-D94F-B1FB-6C72A6FB51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C247E-19FD-B84A-93CB-AAA036D9B8A2}" type="datetimeFigureOut">
              <a:rPr lang="en-US" smtClean="0"/>
              <a:pPr/>
              <a:t>1/19/2011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470B4-9B99-D94F-B1FB-6C72A6FB51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C247E-19FD-B84A-93CB-AAA036D9B8A2}" type="datetimeFigureOut">
              <a:rPr lang="en-US" smtClean="0"/>
              <a:pPr/>
              <a:t>1/19/2011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470B4-9B99-D94F-B1FB-6C72A6FB51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C247E-19FD-B84A-93CB-AAA036D9B8A2}" type="datetimeFigureOut">
              <a:rPr lang="en-US" smtClean="0"/>
              <a:pPr/>
              <a:t>1/19/2011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470B4-9B99-D94F-B1FB-6C72A6FB51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C247E-19FD-B84A-93CB-AAA036D9B8A2}" type="datetimeFigureOut">
              <a:rPr lang="en-US" smtClean="0"/>
              <a:pPr/>
              <a:t>1/19/2011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470B4-9B99-D94F-B1FB-6C72A6FB51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5C247E-19FD-B84A-93CB-AAA036D9B8A2}" type="datetimeFigureOut">
              <a:rPr lang="en-US" smtClean="0"/>
              <a:pPr/>
              <a:t>1/19/2011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04942C-D878-9C46-A016-0B18B985A1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7460951" y="6356350"/>
            <a:ext cx="156642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600" b="1" dirty="0" smtClean="0">
                <a:solidFill>
                  <a:srgbClr val="FF0000"/>
                </a:solidFill>
                <a:latin typeface="Arial Unicode MS"/>
                <a:cs typeface="Arial Unicode MS"/>
              </a:rPr>
              <a:t>claranet</a:t>
            </a:r>
          </a:p>
          <a:p>
            <a:endParaRPr lang="en-US" sz="2600" b="1" dirty="0">
              <a:solidFill>
                <a:srgbClr val="FF0000"/>
              </a:solidFill>
              <a:latin typeface="Arial Unicode MS"/>
              <a:cs typeface="Arial Unicode M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ilnp.cs.st-andrews.ac.uk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88361"/>
            <a:ext cx="7772400" cy="1912089"/>
          </a:xfrm>
        </p:spPr>
        <p:txBody>
          <a:bodyPr/>
          <a:lstStyle/>
          <a:p>
            <a:r>
              <a:rPr lang="en-US" dirty="0" smtClean="0"/>
              <a:t>Some thoughts on </a:t>
            </a:r>
            <a:br>
              <a:rPr lang="en-US" dirty="0" smtClean="0"/>
            </a:br>
            <a:r>
              <a:rPr lang="en-US" dirty="0" smtClean="0"/>
              <a:t>The ID/LOC Split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David </a:t>
            </a:r>
            <a:r>
              <a:rPr lang="en-US" dirty="0" smtClean="0"/>
              <a:t>Freedman – Network Manager</a:t>
            </a:r>
          </a:p>
          <a:p>
            <a:r>
              <a:rPr lang="en-US" dirty="0" smtClean="0"/>
              <a:t>Claranet Technology </a:t>
            </a:r>
            <a:r>
              <a:rPr lang="en-US" dirty="0" smtClean="0"/>
              <a:t>Group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wrong with the DNS?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6527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Well, for starters, everything would have to go through it to receive its direction, no applications would be able to directly use IP addresses in configuration. </a:t>
            </a:r>
          </a:p>
          <a:p>
            <a:r>
              <a:rPr lang="en-US" dirty="0" smtClean="0"/>
              <a:t>Also, caching would be out the window as it would prevent mobility (and as we all know turning caching off has serious implications)</a:t>
            </a:r>
          </a:p>
          <a:p>
            <a:r>
              <a:rPr lang="en-US" dirty="0" smtClean="0"/>
              <a:t>Multihoming also doesn’t work in the DNS as the DNS can’t dictate routing policy or signal </a:t>
            </a:r>
            <a:r>
              <a:rPr lang="en-US" dirty="0" err="1" smtClean="0"/>
              <a:t>reachability</a:t>
            </a:r>
            <a:endParaRPr lang="en-US" dirty="0" smtClean="0"/>
          </a:p>
          <a:p>
            <a:r>
              <a:rPr lang="en-US" dirty="0" smtClean="0"/>
              <a:t>In short, hostnames as identifiers are not the solution, we need more help!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66142"/>
            <a:ext cx="8229600" cy="1143000"/>
          </a:xfrm>
        </p:spPr>
        <p:txBody>
          <a:bodyPr/>
          <a:lstStyle/>
          <a:p>
            <a:r>
              <a:rPr lang="en-US" dirty="0" smtClean="0"/>
              <a:t>What are our alternatives here?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3286"/>
            <a:ext cx="8229600" cy="5665304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We have to use network or its addressing somehow to reinvent  the concepts of identifier and locator.</a:t>
            </a:r>
          </a:p>
          <a:p>
            <a:r>
              <a:rPr lang="en-US" dirty="0" smtClean="0"/>
              <a:t>But do we rewrite the address completely (and use mapping?) or encode the data in the address (and hope the application understands what we want!)</a:t>
            </a:r>
          </a:p>
          <a:p>
            <a:r>
              <a:rPr lang="en-US" dirty="0" smtClean="0"/>
              <a:t>Rewriting the address completely means </a:t>
            </a:r>
            <a:r>
              <a:rPr lang="en-US" dirty="0" err="1" smtClean="0"/>
              <a:t>tunnelling</a:t>
            </a:r>
            <a:r>
              <a:rPr lang="en-US" dirty="0" smtClean="0"/>
              <a:t>, this is the premise of M&amp;E (</a:t>
            </a:r>
            <a:r>
              <a:rPr lang="en-US" i="1" dirty="0" smtClean="0"/>
              <a:t>Map and </a:t>
            </a:r>
            <a:r>
              <a:rPr lang="en-US" i="1" dirty="0" err="1" smtClean="0"/>
              <a:t>Encap</a:t>
            </a:r>
            <a:r>
              <a:rPr lang="en-US" dirty="0" smtClean="0"/>
              <a:t>)</a:t>
            </a:r>
          </a:p>
          <a:p>
            <a:r>
              <a:rPr lang="en-US" dirty="0" smtClean="0"/>
              <a:t>Encoding the locator in the address means we can avoid </a:t>
            </a:r>
            <a:r>
              <a:rPr lang="en-US" dirty="0" err="1" smtClean="0"/>
              <a:t>tunnelling</a:t>
            </a:r>
            <a:r>
              <a:rPr lang="en-US" dirty="0" smtClean="0"/>
              <a:t> (at the expense of the location), this is the premise of GSE (</a:t>
            </a:r>
            <a:r>
              <a:rPr lang="en-US" i="1" dirty="0" smtClean="0"/>
              <a:t>Generic Services Encapsulation</a:t>
            </a:r>
            <a:r>
              <a:rPr lang="en-US" dirty="0" smtClean="0"/>
              <a:t>).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LISP </a:t>
            </a:r>
            <a:r>
              <a:rPr lang="en-US" sz="2900" i="1" dirty="0" smtClean="0"/>
              <a:t>(draft-farinacci-lisp-11)</a:t>
            </a:r>
            <a:endParaRPr lang="en-US" sz="2900" i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8992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Locator/(</a:t>
            </a:r>
            <a:r>
              <a:rPr lang="en-US" dirty="0" err="1" smtClean="0"/>
              <a:t>Endpoint)ID</a:t>
            </a:r>
            <a:r>
              <a:rPr lang="en-US" dirty="0" smtClean="0"/>
              <a:t> Separator Protocol</a:t>
            </a:r>
          </a:p>
          <a:p>
            <a:r>
              <a:rPr lang="en-US" dirty="0" smtClean="0"/>
              <a:t>Topological Routing Locators (</a:t>
            </a:r>
            <a:r>
              <a:rPr lang="en-US" dirty="0" err="1" smtClean="0"/>
              <a:t>RLOCs</a:t>
            </a:r>
            <a:r>
              <a:rPr lang="en-US" dirty="0" smtClean="0"/>
              <a:t>) for routing</a:t>
            </a:r>
          </a:p>
          <a:p>
            <a:r>
              <a:rPr lang="en-US" u="sng" dirty="0" smtClean="0"/>
              <a:t>Network Based</a:t>
            </a:r>
            <a:r>
              <a:rPr lang="en-US" i="1" dirty="0" smtClean="0"/>
              <a:t>Map and </a:t>
            </a:r>
            <a:r>
              <a:rPr lang="en-US" i="1" dirty="0" err="1" smtClean="0"/>
              <a:t>Encap</a:t>
            </a:r>
            <a:r>
              <a:rPr lang="en-US" dirty="0" smtClean="0"/>
              <a:t> Solution</a:t>
            </a:r>
          </a:p>
          <a:p>
            <a:r>
              <a:rPr lang="en-US" dirty="0" smtClean="0"/>
              <a:t>No changes to hosts whatsoever</a:t>
            </a:r>
          </a:p>
          <a:p>
            <a:r>
              <a:rPr lang="en-US" dirty="0" smtClean="0"/>
              <a:t>No new addressing changes to site devices</a:t>
            </a:r>
          </a:p>
          <a:p>
            <a:r>
              <a:rPr lang="en-US" dirty="0" smtClean="0"/>
              <a:t>Very few router configuration file changes</a:t>
            </a:r>
          </a:p>
          <a:p>
            <a:r>
              <a:rPr lang="en-US" dirty="0" smtClean="0"/>
              <a:t>Address family agnostic</a:t>
            </a:r>
          </a:p>
          <a:p>
            <a:r>
              <a:rPr lang="en-US" dirty="0" smtClean="0"/>
              <a:t>Developed implementation is </a:t>
            </a:r>
            <a:r>
              <a:rPr lang="en-US" b="1" dirty="0" smtClean="0"/>
              <a:t>LISP-ALT </a:t>
            </a:r>
            <a:r>
              <a:rPr lang="en-US" sz="3135" i="1" dirty="0" smtClean="0"/>
              <a:t>(draft-farnacci-lisp-alt-02)</a:t>
            </a:r>
            <a:endParaRPr lang="en-US" sz="3135" b="1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LISP Data plane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rcRect t="3851"/>
          <a:stretch>
            <a:fillRect/>
          </a:stretch>
        </p:blipFill>
        <p:spPr>
          <a:xfrm>
            <a:off x="0" y="1417638"/>
            <a:ext cx="8864600" cy="45578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Mapping EID -&gt; RLOC with LISP-ALT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2696"/>
            <a:ext cx="8229600" cy="4525963"/>
          </a:xfrm>
        </p:spPr>
        <p:txBody>
          <a:bodyPr/>
          <a:lstStyle/>
          <a:p>
            <a:r>
              <a:rPr lang="en-US" dirty="0" smtClean="0"/>
              <a:t>ALT = The </a:t>
            </a:r>
            <a:r>
              <a:rPr lang="en-US" dirty="0" err="1" smtClean="0"/>
              <a:t>ALTernative</a:t>
            </a:r>
            <a:r>
              <a:rPr lang="en-US" dirty="0" smtClean="0"/>
              <a:t> network, BGP + GRE overlay for ALT mapping servers</a:t>
            </a:r>
          </a:p>
          <a:p>
            <a:r>
              <a:rPr lang="en-US" dirty="0" smtClean="0"/>
              <a:t>ALT mapping signals ETR for ITR (</a:t>
            </a:r>
            <a:r>
              <a:rPr lang="en-US" dirty="0" err="1" smtClean="0"/>
              <a:t>xTR</a:t>
            </a:r>
            <a:r>
              <a:rPr lang="en-US" dirty="0" smtClean="0"/>
              <a:t> service)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6328" y="2927246"/>
            <a:ext cx="7396808" cy="36984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LISP Possibilities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57840"/>
            <a:ext cx="8229600" cy="4525963"/>
          </a:xfrm>
        </p:spPr>
        <p:txBody>
          <a:bodyPr/>
          <a:lstStyle/>
          <a:p>
            <a:r>
              <a:rPr lang="en-US" dirty="0" smtClean="0"/>
              <a:t>IPv6 EID with IPv4 RLOC</a:t>
            </a:r>
          </a:p>
          <a:p>
            <a:r>
              <a:rPr lang="en-US" dirty="0" smtClean="0"/>
              <a:t>IPv4 EID with IPv6 RLOC</a:t>
            </a:r>
          </a:p>
          <a:p>
            <a:r>
              <a:rPr lang="en-US" dirty="0" smtClean="0"/>
              <a:t>LISP Site to non LISP site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Multicast (S-EID, G) / (S-RLOC, G)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Line Callout 1 3"/>
          <p:cNvSpPr/>
          <p:nvPr/>
        </p:nvSpPr>
        <p:spPr>
          <a:xfrm>
            <a:off x="6714248" y="2679719"/>
            <a:ext cx="2276804" cy="681540"/>
          </a:xfrm>
          <a:prstGeom prst="borderCallout1">
            <a:avLst>
              <a:gd name="adj1" fmla="val 50568"/>
              <a:gd name="adj2" fmla="val -2891"/>
              <a:gd name="adj3" fmla="val 53409"/>
              <a:gd name="adj4" fmla="val -70306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draft-lewis-lisp-interworking-01</a:t>
            </a:r>
            <a:endParaRPr lang="en-US" dirty="0"/>
          </a:p>
        </p:txBody>
      </p:sp>
      <p:sp>
        <p:nvSpPr>
          <p:cNvPr id="7" name="Line Callout 1 6"/>
          <p:cNvSpPr/>
          <p:nvPr/>
        </p:nvSpPr>
        <p:spPr>
          <a:xfrm>
            <a:off x="6714248" y="4600414"/>
            <a:ext cx="2276804" cy="681540"/>
          </a:xfrm>
          <a:prstGeom prst="borderCallout1">
            <a:avLst>
              <a:gd name="adj1" fmla="val 50568"/>
              <a:gd name="adj2" fmla="val -2891"/>
              <a:gd name="adj3" fmla="val 48863"/>
              <a:gd name="adj4" fmla="val -17245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draft-farnacci-lisp-multicast-00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LISP Implementations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79598"/>
            <a:ext cx="8229600" cy="4468392"/>
          </a:xfrm>
        </p:spPr>
        <p:txBody>
          <a:bodyPr>
            <a:normAutofit lnSpcReduction="10000"/>
          </a:bodyPr>
          <a:lstStyle/>
          <a:p>
            <a:r>
              <a:rPr lang="en-US" sz="3800" dirty="0" smtClean="0"/>
              <a:t>Cisco NX-OS</a:t>
            </a:r>
          </a:p>
          <a:p>
            <a:r>
              <a:rPr lang="en-US" sz="3800" dirty="0" smtClean="0"/>
              <a:t>Cisco IOS T Train</a:t>
            </a:r>
          </a:p>
          <a:p>
            <a:r>
              <a:rPr lang="en-US" sz="3800" dirty="0" err="1" smtClean="0"/>
              <a:t>OpenLISP</a:t>
            </a:r>
            <a:r>
              <a:rPr lang="en-US" sz="3800" dirty="0" smtClean="0"/>
              <a:t> (</a:t>
            </a:r>
            <a:r>
              <a:rPr lang="en-US" sz="3800" dirty="0" err="1" smtClean="0"/>
              <a:t>usermode</a:t>
            </a:r>
            <a:r>
              <a:rPr lang="en-US" sz="3800" dirty="0" smtClean="0"/>
              <a:t>)</a:t>
            </a:r>
          </a:p>
          <a:p>
            <a:r>
              <a:rPr lang="en-US" sz="3800" dirty="0" smtClean="0"/>
              <a:t>Linux Kernel (module) – Coming Soon</a:t>
            </a:r>
          </a:p>
          <a:p>
            <a:endParaRPr lang="en-US" sz="3800" dirty="0" smtClean="0"/>
          </a:p>
          <a:p>
            <a:pPr>
              <a:buNone/>
            </a:pPr>
            <a:r>
              <a:rPr lang="en-US" sz="3800" dirty="0" err="1" smtClean="0"/>
              <a:t>nb</a:t>
            </a:r>
            <a:r>
              <a:rPr lang="en-US" sz="3800" dirty="0" smtClean="0"/>
              <a:t>: IOS </a:t>
            </a:r>
            <a:r>
              <a:rPr lang="en-US" sz="3800" dirty="0" err="1" smtClean="0"/>
              <a:t>xTR</a:t>
            </a:r>
            <a:r>
              <a:rPr lang="en-US" sz="3800" dirty="0" smtClean="0"/>
              <a:t> being used by </a:t>
            </a:r>
            <a:r>
              <a:rPr lang="en-US" sz="3800" dirty="0" err="1" smtClean="0"/>
              <a:t>Facebook</a:t>
            </a:r>
            <a:r>
              <a:rPr lang="en-US" sz="3800" dirty="0" smtClean="0"/>
              <a:t>, visit http://www.lisp4.facebook.com</a:t>
            </a:r>
            <a:endParaRPr lang="en-US" sz="3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HIP </a:t>
            </a:r>
            <a:r>
              <a:rPr lang="en-US" sz="2900" i="1" dirty="0" smtClean="0"/>
              <a:t>(draft-ietf-hip-base-02.txt)</a:t>
            </a:r>
            <a:endParaRPr lang="en-US" sz="29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Host Identity Protocol</a:t>
            </a:r>
          </a:p>
          <a:p>
            <a:r>
              <a:rPr lang="en-US" dirty="0" smtClean="0"/>
              <a:t>Original goal to associate </a:t>
            </a:r>
            <a:r>
              <a:rPr lang="en-US" b="1" dirty="0" smtClean="0"/>
              <a:t>secure </a:t>
            </a:r>
            <a:r>
              <a:rPr lang="en-US" dirty="0" smtClean="0"/>
              <a:t>identities with hosts via cryptography (IPSec ESP)</a:t>
            </a:r>
          </a:p>
          <a:p>
            <a:r>
              <a:rPr lang="en-US" dirty="0" smtClean="0"/>
              <a:t>End-To-End Communications via HIP secure </a:t>
            </a:r>
            <a:r>
              <a:rPr lang="en-US" dirty="0" err="1" smtClean="0"/>
              <a:t>ident</a:t>
            </a:r>
            <a:endParaRPr lang="en-US" dirty="0" smtClean="0"/>
          </a:p>
          <a:p>
            <a:r>
              <a:rPr lang="en-US" dirty="0" smtClean="0"/>
              <a:t>Approaches ID/Loc split from security perspective in addition.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HIP Stack Paradigm</a:t>
            </a:r>
            <a:endParaRPr lang="en-US" dirty="0"/>
          </a:p>
        </p:txBody>
      </p:sp>
      <p:sp>
        <p:nvSpPr>
          <p:cNvPr id="4" name="Oval 5"/>
          <p:cNvSpPr>
            <a:spLocks noChangeArrowheads="1"/>
          </p:cNvSpPr>
          <p:nvPr/>
        </p:nvSpPr>
        <p:spPr bwMode="auto">
          <a:xfrm>
            <a:off x="851865" y="1879600"/>
            <a:ext cx="1625600" cy="469900"/>
          </a:xfrm>
          <a:prstGeom prst="ellipse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>
            <a:solidFill>
              <a:schemeClr val="tx1"/>
            </a:solidFill>
            <a:round/>
            <a:headEnd/>
            <a:tailEnd/>
          </a:ln>
          <a:effectLst>
            <a:outerShdw blurRad="63500" dist="76199" dir="2700000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>
              <a:tabLst>
                <a:tab pos="838200" algn="l"/>
              </a:tabLst>
            </a:pPr>
            <a:r>
              <a:rPr lang="en-US" sz="23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Process</a:t>
            </a: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839165" y="2730500"/>
            <a:ext cx="1651000" cy="368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>
            <a:solidFill>
              <a:schemeClr val="tx1"/>
            </a:solidFill>
            <a:miter lim="800000"/>
            <a:headEnd/>
            <a:tailEnd/>
          </a:ln>
          <a:effectLst>
            <a:outerShdw blurRad="63500" dist="76199" dir="2700000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>
              <a:tabLst>
                <a:tab pos="838200" algn="l"/>
              </a:tabLst>
            </a:pPr>
            <a:r>
              <a:rPr lang="en-US" sz="23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Transport</a:t>
            </a: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839165" y="4330700"/>
            <a:ext cx="1651000" cy="368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>
            <a:solidFill>
              <a:schemeClr val="tx1"/>
            </a:solidFill>
            <a:miter lim="800000"/>
            <a:headEnd/>
            <a:tailEnd/>
          </a:ln>
          <a:effectLst>
            <a:outerShdw blurRad="63500" dist="76199" dir="2700000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>
              <a:tabLst>
                <a:tab pos="838200" algn="l"/>
              </a:tabLst>
            </a:pPr>
            <a:r>
              <a:rPr lang="en-US" sz="23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IP layer</a:t>
            </a: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839165" y="5118100"/>
            <a:ext cx="1651000" cy="368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>
            <a:solidFill>
              <a:schemeClr val="tx1"/>
            </a:solidFill>
            <a:miter lim="800000"/>
            <a:headEnd/>
            <a:tailEnd/>
          </a:ln>
          <a:effectLst>
            <a:outerShdw blurRad="63500" dist="76199" dir="2700000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>
              <a:tabLst>
                <a:tab pos="838200" algn="l"/>
              </a:tabLst>
            </a:pPr>
            <a:r>
              <a:rPr lang="en-US" sz="23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Link layer</a:t>
            </a:r>
          </a:p>
        </p:txBody>
      </p:sp>
      <p:sp>
        <p:nvSpPr>
          <p:cNvPr id="8" name="Line 9"/>
          <p:cNvSpPr>
            <a:spLocks noChangeShapeType="1"/>
          </p:cNvSpPr>
          <p:nvPr/>
        </p:nvSpPr>
        <p:spPr bwMode="auto">
          <a:xfrm>
            <a:off x="1664665" y="3111500"/>
            <a:ext cx="0" cy="119221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stealth" w="med" len="med"/>
            <a:tailEnd type="stealth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Line 10"/>
          <p:cNvSpPr>
            <a:spLocks noChangeShapeType="1"/>
          </p:cNvSpPr>
          <p:nvPr/>
        </p:nvSpPr>
        <p:spPr bwMode="auto">
          <a:xfrm>
            <a:off x="1664665" y="4699000"/>
            <a:ext cx="0" cy="40957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stealth" w="med" len="med"/>
            <a:tailEnd type="stealth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Line 13"/>
          <p:cNvSpPr>
            <a:spLocks noChangeShapeType="1"/>
          </p:cNvSpPr>
          <p:nvPr/>
        </p:nvSpPr>
        <p:spPr bwMode="auto">
          <a:xfrm>
            <a:off x="1664665" y="3124200"/>
            <a:ext cx="0" cy="118427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stealth" w="med" len="med"/>
            <a:tailEnd type="stealth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Line 20"/>
          <p:cNvSpPr>
            <a:spLocks noChangeShapeType="1"/>
          </p:cNvSpPr>
          <p:nvPr/>
        </p:nvSpPr>
        <p:spPr bwMode="auto">
          <a:xfrm>
            <a:off x="1664665" y="2362200"/>
            <a:ext cx="0" cy="3571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stealth" w="med" len="med"/>
            <a:tailEnd type="stealth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Oval 5"/>
          <p:cNvSpPr>
            <a:spLocks noChangeArrowheads="1"/>
          </p:cNvSpPr>
          <p:nvPr/>
        </p:nvSpPr>
        <p:spPr bwMode="auto">
          <a:xfrm>
            <a:off x="5335215" y="1870075"/>
            <a:ext cx="1625600" cy="469900"/>
          </a:xfrm>
          <a:prstGeom prst="ellipse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>
            <a:solidFill>
              <a:schemeClr val="tx1"/>
            </a:solidFill>
            <a:round/>
            <a:headEnd/>
            <a:tailEnd/>
          </a:ln>
          <a:effectLst>
            <a:outerShdw blurRad="63500" dist="76199" dir="2700000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>
              <a:tabLst>
                <a:tab pos="838200" algn="l"/>
              </a:tabLst>
            </a:pPr>
            <a:r>
              <a:rPr lang="en-US" sz="23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Process</a:t>
            </a:r>
          </a:p>
        </p:txBody>
      </p:sp>
      <p:sp>
        <p:nvSpPr>
          <p:cNvPr id="21" name="Rectangle 6"/>
          <p:cNvSpPr>
            <a:spLocks noChangeArrowheads="1"/>
          </p:cNvSpPr>
          <p:nvPr/>
        </p:nvSpPr>
        <p:spPr bwMode="auto">
          <a:xfrm>
            <a:off x="5322515" y="2720975"/>
            <a:ext cx="1651000" cy="368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>
            <a:solidFill>
              <a:schemeClr val="tx1"/>
            </a:solidFill>
            <a:miter lim="800000"/>
            <a:headEnd/>
            <a:tailEnd/>
          </a:ln>
          <a:effectLst>
            <a:outerShdw blurRad="63500" dist="76199" dir="2700000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>
              <a:tabLst>
                <a:tab pos="838200" algn="l"/>
              </a:tabLst>
            </a:pPr>
            <a:r>
              <a:rPr lang="en-US" sz="23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Transport</a:t>
            </a:r>
          </a:p>
        </p:txBody>
      </p:sp>
      <p:sp>
        <p:nvSpPr>
          <p:cNvPr id="22" name="Rectangle 7"/>
          <p:cNvSpPr>
            <a:spLocks noChangeArrowheads="1"/>
          </p:cNvSpPr>
          <p:nvPr/>
        </p:nvSpPr>
        <p:spPr bwMode="auto">
          <a:xfrm>
            <a:off x="5322515" y="4321175"/>
            <a:ext cx="1651000" cy="368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>
            <a:solidFill>
              <a:schemeClr val="tx1"/>
            </a:solidFill>
            <a:miter lim="800000"/>
            <a:headEnd/>
            <a:tailEnd/>
          </a:ln>
          <a:effectLst>
            <a:outerShdw blurRad="63500" dist="76199" dir="2700000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>
              <a:tabLst>
                <a:tab pos="838200" algn="l"/>
              </a:tabLst>
            </a:pPr>
            <a:r>
              <a:rPr lang="en-US" sz="23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IP layer</a:t>
            </a:r>
          </a:p>
        </p:txBody>
      </p:sp>
      <p:sp>
        <p:nvSpPr>
          <p:cNvPr id="23" name="Rectangle 8"/>
          <p:cNvSpPr>
            <a:spLocks noChangeArrowheads="1"/>
          </p:cNvSpPr>
          <p:nvPr/>
        </p:nvSpPr>
        <p:spPr bwMode="auto">
          <a:xfrm>
            <a:off x="5322515" y="5108575"/>
            <a:ext cx="1651000" cy="368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>
            <a:solidFill>
              <a:schemeClr val="tx1"/>
            </a:solidFill>
            <a:miter lim="800000"/>
            <a:headEnd/>
            <a:tailEnd/>
          </a:ln>
          <a:effectLst>
            <a:outerShdw blurRad="63500" dist="76199" dir="2700000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>
              <a:tabLst>
                <a:tab pos="838200" algn="l"/>
              </a:tabLst>
            </a:pPr>
            <a:r>
              <a:rPr lang="en-US" sz="23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Link layer</a:t>
            </a:r>
          </a:p>
        </p:txBody>
      </p:sp>
      <p:sp>
        <p:nvSpPr>
          <p:cNvPr id="24" name="Line 9"/>
          <p:cNvSpPr>
            <a:spLocks noChangeShapeType="1"/>
          </p:cNvSpPr>
          <p:nvPr/>
        </p:nvSpPr>
        <p:spPr bwMode="auto">
          <a:xfrm>
            <a:off x="6148015" y="3101975"/>
            <a:ext cx="0" cy="119221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stealth" w="med" len="med"/>
            <a:tailEnd type="stealth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Line 10"/>
          <p:cNvSpPr>
            <a:spLocks noChangeShapeType="1"/>
          </p:cNvSpPr>
          <p:nvPr/>
        </p:nvSpPr>
        <p:spPr bwMode="auto">
          <a:xfrm>
            <a:off x="6148015" y="4689475"/>
            <a:ext cx="0" cy="40957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stealth" w="med" len="med"/>
            <a:tailEnd type="stealth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Line 13"/>
          <p:cNvSpPr>
            <a:spLocks noChangeShapeType="1"/>
          </p:cNvSpPr>
          <p:nvPr/>
        </p:nvSpPr>
        <p:spPr bwMode="auto">
          <a:xfrm>
            <a:off x="6148015" y="3114675"/>
            <a:ext cx="0" cy="118427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stealth" w="med" len="med"/>
            <a:tailEnd type="stealth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Line 20"/>
          <p:cNvSpPr>
            <a:spLocks noChangeShapeType="1"/>
          </p:cNvSpPr>
          <p:nvPr/>
        </p:nvSpPr>
        <p:spPr bwMode="auto">
          <a:xfrm>
            <a:off x="6148015" y="2352675"/>
            <a:ext cx="0" cy="3571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stealth" w="med" len="med"/>
            <a:tailEnd type="stealth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Rectangle 15"/>
          <p:cNvSpPr>
            <a:spLocks noChangeArrowheads="1"/>
          </p:cNvSpPr>
          <p:nvPr/>
        </p:nvSpPr>
        <p:spPr bwMode="auto">
          <a:xfrm>
            <a:off x="5309815" y="3564955"/>
            <a:ext cx="1651000" cy="36830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25400">
            <a:solidFill>
              <a:schemeClr val="tx1"/>
            </a:solidFill>
            <a:miter lim="800000"/>
            <a:headEnd/>
            <a:tailEnd/>
          </a:ln>
          <a:effectLst>
            <a:outerShdw blurRad="63500" dist="76199" dir="2700000" algn="ctr" rotWithShape="0">
              <a:schemeClr val="bg2">
                <a:alpha val="70000"/>
              </a:schemeClr>
            </a:outerShdw>
          </a:effectLst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>
              <a:tabLst>
                <a:tab pos="838200" algn="l"/>
              </a:tabLst>
            </a:pPr>
            <a:r>
              <a:rPr lang="en-US" sz="2300" dirty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Host Identity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725969" y="2730500"/>
            <a:ext cx="21219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&lt;IP Address, Port&gt;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2723489" y="4303713"/>
            <a:ext cx="21219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&lt;IP Address&gt;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7238640" y="2729468"/>
            <a:ext cx="21219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&lt;Host ID, Port&gt;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7251649" y="3564955"/>
            <a:ext cx="129576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&lt;Host ID&gt;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7238640" y="4321175"/>
            <a:ext cx="21219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&lt;IP Address&gt;</a:t>
            </a:r>
            <a:endParaRPr lang="en-US" dirty="0"/>
          </a:p>
        </p:txBody>
      </p:sp>
      <p:sp>
        <p:nvSpPr>
          <p:cNvPr id="42" name="Right Arrow 41"/>
          <p:cNvSpPr/>
          <p:nvPr/>
        </p:nvSpPr>
        <p:spPr>
          <a:xfrm>
            <a:off x="3252577" y="3564955"/>
            <a:ext cx="1595311" cy="368300"/>
          </a:xfrm>
          <a:prstGeom prst="rightArrow">
            <a:avLst/>
          </a:prstGeom>
          <a:solidFill>
            <a:srgbClr val="5B7590"/>
          </a:soli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Host Identity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40980"/>
            <a:ext cx="8229600" cy="4525963"/>
          </a:xfrm>
        </p:spPr>
        <p:txBody>
          <a:bodyPr/>
          <a:lstStyle/>
          <a:p>
            <a:r>
              <a:rPr lang="en-US" sz="3600" dirty="0" smtClean="0"/>
              <a:t>Known as “HIT” (Host Identity Tag)</a:t>
            </a:r>
          </a:p>
          <a:p>
            <a:r>
              <a:rPr lang="en-US" sz="3600" dirty="0" smtClean="0"/>
              <a:t>128bit long hash value</a:t>
            </a:r>
          </a:p>
          <a:p>
            <a:r>
              <a:rPr lang="en-US" sz="3600" dirty="0" smtClean="0"/>
              <a:t>HIT is a public crypto key!</a:t>
            </a:r>
          </a:p>
          <a:p>
            <a:r>
              <a:rPr lang="en-US" sz="3600" dirty="0" smtClean="0"/>
              <a:t>Transport sockets bound to </a:t>
            </a:r>
            <a:r>
              <a:rPr lang="en-US" sz="3600" dirty="0" err="1" smtClean="0"/>
              <a:t>HITs</a:t>
            </a:r>
            <a:r>
              <a:rPr lang="en-US" sz="3600" dirty="0" smtClean="0"/>
              <a:t> not </a:t>
            </a:r>
            <a:r>
              <a:rPr lang="en-US" sz="3600" dirty="0" err="1" smtClean="0"/>
              <a:t>IPs</a:t>
            </a:r>
            <a:endParaRPr lang="en-US" sz="3600" dirty="0" smtClean="0"/>
          </a:p>
          <a:p>
            <a:r>
              <a:rPr lang="en-US" sz="3600" dirty="0" smtClean="0"/>
              <a:t>Kernel translates HIT - &gt; IP</a:t>
            </a:r>
          </a:p>
          <a:p>
            <a:r>
              <a:rPr lang="en-US" sz="3600" dirty="0" err="1" smtClean="0"/>
              <a:t>HITs</a:t>
            </a:r>
            <a:r>
              <a:rPr lang="en-US" sz="3600" dirty="0" smtClean="0"/>
              <a:t> can come from the DNS or opportunistically (</a:t>
            </a:r>
            <a:r>
              <a:rPr lang="en-US" sz="3600" dirty="0" err="1" smtClean="0"/>
              <a:t>i.e</a:t>
            </a:r>
            <a:r>
              <a:rPr lang="en-US" sz="3600" dirty="0" smtClean="0"/>
              <a:t> SSH)</a:t>
            </a:r>
          </a:p>
          <a:p>
            <a:pPr>
              <a:buNone/>
            </a:pPr>
            <a:endParaRPr lang="en-US" sz="3600" dirty="0" smtClean="0"/>
          </a:p>
          <a:p>
            <a:pPr>
              <a:buNone/>
            </a:pPr>
            <a:endParaRPr lang="en-US" sz="36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Addressing the problems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4300" dirty="0" smtClean="0"/>
              <a:t>RIB/FIB Size</a:t>
            </a:r>
          </a:p>
          <a:p>
            <a:r>
              <a:rPr lang="en-US" sz="4300" dirty="0" smtClean="0"/>
              <a:t>Multihoming</a:t>
            </a:r>
          </a:p>
          <a:p>
            <a:r>
              <a:rPr lang="en-US" sz="4300" dirty="0" smtClean="0"/>
              <a:t>Mobility</a:t>
            </a:r>
          </a:p>
          <a:p>
            <a:r>
              <a:rPr lang="en-US" sz="4300" dirty="0" smtClean="0"/>
              <a:t>IPv4 Exhaustion</a:t>
            </a:r>
          </a:p>
          <a:p>
            <a:pPr>
              <a:buNone/>
            </a:pPr>
            <a:endParaRPr lang="en-US" sz="4300" dirty="0" smtClean="0"/>
          </a:p>
          <a:p>
            <a:pPr>
              <a:buNone/>
            </a:pPr>
            <a:r>
              <a:rPr lang="en-US" sz="3892" dirty="0" smtClean="0"/>
              <a:t>Can these all be tackled at the same time?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HIP Possibilities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55966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End to End Security</a:t>
            </a:r>
          </a:p>
          <a:p>
            <a:r>
              <a:rPr lang="en-US" dirty="0" smtClean="0"/>
              <a:t>Secure Mobility / Multihoming </a:t>
            </a:r>
          </a:p>
          <a:p>
            <a:r>
              <a:rPr lang="en-US" dirty="0" smtClean="0"/>
              <a:t>IPv4 / IPv6 Interworking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09600" y="341092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HIP Implementations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09600" y="4853006"/>
            <a:ext cx="8229600" cy="15596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Kernel Support in FreeBSD, Linux,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OpenSolaris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Windows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ILNP </a:t>
            </a:r>
            <a:r>
              <a:rPr lang="en-US" sz="2900" i="1" dirty="0" smtClean="0"/>
              <a:t>(undrafted)</a:t>
            </a:r>
            <a:endParaRPr lang="en-US" sz="29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Identifier Locator Network Protocol</a:t>
            </a:r>
          </a:p>
          <a:p>
            <a:r>
              <a:rPr lang="en-US" dirty="0" smtClean="0"/>
              <a:t>Based on 8+8/GSE</a:t>
            </a:r>
          </a:p>
          <a:p>
            <a:r>
              <a:rPr lang="en-US" dirty="0" smtClean="0"/>
              <a:t>Transport layer uses identifier, in this case 64 bits (taken from IPv6 address)</a:t>
            </a:r>
          </a:p>
          <a:p>
            <a:r>
              <a:rPr lang="en-US" dirty="0" smtClean="0"/>
              <a:t>Locator uses the other 64 bits</a:t>
            </a:r>
          </a:p>
          <a:p>
            <a:r>
              <a:rPr lang="en-US" dirty="0" smtClean="0"/>
              <a:t>Locator is used by kernel to route transport binding to IP endpoint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ILNPv6 Partitioning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510578"/>
            <a:ext cx="8127036" cy="44838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DNS Enhancements Required though…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1869460"/>
          </a:xfrm>
        </p:spPr>
        <p:txBody>
          <a:bodyPr/>
          <a:lstStyle/>
          <a:p>
            <a:r>
              <a:rPr lang="en-US" dirty="0" smtClean="0"/>
              <a:t>New </a:t>
            </a:r>
            <a:r>
              <a:rPr lang="en-US" dirty="0" err="1" smtClean="0"/>
              <a:t>RRs</a:t>
            </a:r>
            <a:r>
              <a:rPr lang="en-US" dirty="0" smtClean="0"/>
              <a:t> (ID/L64/PTRL/PTRI/LP)</a:t>
            </a:r>
          </a:p>
          <a:p>
            <a:r>
              <a:rPr lang="en-US" dirty="0" smtClean="0"/>
              <a:t>Some of these records must have </a:t>
            </a:r>
            <a:r>
              <a:rPr lang="en-US" b="1" dirty="0" smtClean="0"/>
              <a:t>ZERO TTL</a:t>
            </a:r>
          </a:p>
          <a:p>
            <a:r>
              <a:rPr lang="en-US" b="1" dirty="0" smtClean="0"/>
              <a:t>Secure </a:t>
            </a:r>
            <a:r>
              <a:rPr lang="en-US" b="1" dirty="0" err="1" smtClean="0"/>
              <a:t>DynDNS</a:t>
            </a:r>
            <a:r>
              <a:rPr lang="en-US" b="1" dirty="0" smtClean="0"/>
              <a:t> required for Locator Changes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09600" y="3469661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noProof="0" dirty="0" smtClean="0">
                <a:latin typeface="+mj-lt"/>
                <a:ea typeface="+mj-ea"/>
                <a:cs typeface="+mj-cs"/>
              </a:rPr>
              <a:t>ILNP Implementations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609600" y="4612661"/>
            <a:ext cx="8229600" cy="18694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Specialist only (See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2"/>
              </a:rPr>
              <a:t>http://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2"/>
              </a:rPr>
              <a:t>ilnp.cs</a:t>
            </a:r>
            <a:r>
              <a:rPr lang="en-US" sz="3200" dirty="0" smtClean="0">
                <a:hlinkClick r:id="rId2"/>
              </a:rPr>
              <a:t>.st-andrews.ac.uk</a:t>
            </a:r>
            <a:r>
              <a:rPr lang="en-US" sz="3200" dirty="0" smtClean="0"/>
              <a:t> for further details)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Features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82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Feature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LISP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ILNP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Maturity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Production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Production (almost)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Experimental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Changes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Network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Host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Host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Site Renumber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Optional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Optional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Network Build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Network</a:t>
                      </a:r>
                      <a:r>
                        <a:rPr lang="en-US" b="1" baseline="0" dirty="0" smtClean="0"/>
                        <a:t> MTU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Wingdings" charset="2"/>
                        <a:buNone/>
                      </a:pPr>
                      <a:r>
                        <a:rPr lang="en-US" dirty="0" smtClean="0"/>
                        <a:t>Increase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Retain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Retain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Reduce</a:t>
                      </a:r>
                      <a:r>
                        <a:rPr lang="en-US" b="1" baseline="0" dirty="0" smtClean="0"/>
                        <a:t> RIB/FIB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Wingdings" charset="2"/>
                        <a:buNone/>
                      </a:pPr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Mechanism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Wingdings" charset="2"/>
                        <a:buNone/>
                      </a:pPr>
                      <a:r>
                        <a:rPr lang="en-US" dirty="0" smtClean="0"/>
                        <a:t>Mapping System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Inter Host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DNS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Modify Apps?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Wingdings" charset="2"/>
                        <a:buNone/>
                      </a:pPr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IPv4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Wingdings" charset="2"/>
                        <a:buNone/>
                      </a:pPr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IPv6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Wingdings" charset="2"/>
                        <a:buNone/>
                      </a:pPr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SiteMultihoming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Wingdings" charset="2"/>
                        <a:buNone/>
                      </a:pPr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Host Multihoming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Wingdings" charset="2"/>
                        <a:buNone/>
                      </a:pPr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Features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Feature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LISP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ILNP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Multicast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Traffic Engineering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Local Addressing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Mobile</a:t>
                      </a:r>
                      <a:r>
                        <a:rPr lang="en-US" b="1" baseline="0" dirty="0" smtClean="0"/>
                        <a:t> Hosts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Mobile Nets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 smtClean="0"/>
                        <a:t>Multipathing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2555637"/>
            <a:ext cx="7772400" cy="1470025"/>
          </a:xfrm>
        </p:spPr>
        <p:txBody>
          <a:bodyPr>
            <a:normAutofit/>
          </a:bodyPr>
          <a:lstStyle/>
          <a:p>
            <a:r>
              <a:rPr lang="en-US" sz="7100" dirty="0" smtClean="0"/>
              <a:t>Questions?</a:t>
            </a:r>
            <a:endParaRPr lang="en-US" sz="7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RIB/FIB Size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4818" y="1607264"/>
            <a:ext cx="6616334" cy="3646871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609600" y="5452601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Not getting any smaller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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  <a:sym typeface="Wingding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  <a:sym typeface="Wingdings"/>
              </a:rPr>
              <a:t>Because….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Multihoming and Mobility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Frequent Deaggregation due to Multihoming and Mobility</a:t>
            </a:r>
          </a:p>
          <a:p>
            <a:r>
              <a:rPr lang="en-US" dirty="0" smtClean="0"/>
              <a:t>Provider Independent </a:t>
            </a:r>
            <a:r>
              <a:rPr lang="en-US" dirty="0" err="1" smtClean="0"/>
              <a:t>vs</a:t>
            </a:r>
            <a:r>
              <a:rPr lang="en-US" dirty="0" smtClean="0"/>
              <a:t> Provider Aggregatable, </a:t>
            </a:r>
            <a:r>
              <a:rPr lang="en-US" dirty="0" err="1" smtClean="0"/>
              <a:t>organisations</a:t>
            </a:r>
            <a:r>
              <a:rPr lang="en-US" dirty="0" smtClean="0"/>
              <a:t> want commercial freedom from provider but don’t want to renumber.</a:t>
            </a:r>
          </a:p>
          <a:p>
            <a:r>
              <a:rPr lang="en-US" dirty="0" smtClean="0"/>
              <a:t>Deaggregation for Traffic Engineering Purposes</a:t>
            </a:r>
          </a:p>
          <a:p>
            <a:r>
              <a:rPr lang="en-US" dirty="0" smtClean="0"/>
              <a:t>IP not designed to deal with this, moving an address block around (and creating multiple paths to it) is the cause of these scaling issues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 what of exhaustion?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RIR pools predicted to exhaust Feb 2011</a:t>
            </a:r>
          </a:p>
          <a:p>
            <a:r>
              <a:rPr lang="en-US" sz="3600" dirty="0" smtClean="0"/>
              <a:t>Introduction of IPv6 (1995) </a:t>
            </a:r>
          </a:p>
          <a:p>
            <a:r>
              <a:rPr lang="en-US" sz="3600" dirty="0" smtClean="0"/>
              <a:t>However IPv4 and IPv6 do not interoperate</a:t>
            </a:r>
          </a:p>
          <a:p>
            <a:r>
              <a:rPr lang="en-US" sz="3600" dirty="0" smtClean="0"/>
              <a:t>Translation mechanisms exist for tunneling over IPv4 infrastructure but these are not successful </a:t>
            </a:r>
            <a:r>
              <a:rPr lang="en-US" sz="3600" dirty="0" err="1" smtClean="0"/>
              <a:t>interdomain</a:t>
            </a:r>
            <a:endParaRPr lang="en-US" sz="36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Looking at how we communicate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Alice instructs her application to speak with Bob’s application.</a:t>
            </a:r>
          </a:p>
          <a:p>
            <a:r>
              <a:rPr lang="en-US" dirty="0" smtClean="0"/>
              <a:t>Alice makes a DNS request to find Bob’s application server, the DNS returns the IPv4 address of this machine and caches it according to Bob’s zone/record policy.</a:t>
            </a:r>
          </a:p>
          <a:p>
            <a:r>
              <a:rPr lang="en-US" dirty="0" smtClean="0"/>
              <a:t>Alice initiates a TCP connection to Bob’s application server on Bob’s application port. The handshake completes and Alice speaks with Bob’s application. 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Looking at how we communicate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 -&gt;  OS :“I want </a:t>
            </a:r>
            <a:r>
              <a:rPr lang="en-US" dirty="0" smtClean="0">
                <a:solidFill>
                  <a:srgbClr val="FF0000"/>
                </a:solidFill>
              </a:rPr>
              <a:t>app.bob.com</a:t>
            </a:r>
            <a:r>
              <a:rPr lang="en-US" dirty="0" smtClean="0"/>
              <a:t>: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123</a:t>
            </a:r>
            <a:r>
              <a:rPr lang="en-US" dirty="0" smtClean="0"/>
              <a:t> “</a:t>
            </a:r>
          </a:p>
          <a:p>
            <a:r>
              <a:rPr lang="en-US" dirty="0" smtClean="0"/>
              <a:t>OS -&gt; DNS : QUERY </a:t>
            </a:r>
            <a:r>
              <a:rPr lang="en-US" dirty="0" err="1" smtClean="0">
                <a:solidFill>
                  <a:srgbClr val="FF0000"/>
                </a:solidFill>
              </a:rPr>
              <a:t>app.bob.com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DNS -&gt; OS: REPLY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193.212.47.26</a:t>
            </a:r>
          </a:p>
          <a:p>
            <a:r>
              <a:rPr lang="en-US" dirty="0" smtClean="0"/>
              <a:t>(84.26.206.3:2034) -&gt;</a:t>
            </a:r>
            <a:r>
              <a:rPr lang="en-US" dirty="0" smtClean="0">
                <a:solidFill>
                  <a:srgbClr val="376092"/>
                </a:solidFill>
              </a:rPr>
              <a:t>193.212.47.26</a:t>
            </a:r>
            <a:r>
              <a:rPr lang="en-US" dirty="0" smtClean="0"/>
              <a:t>: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123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Rectangular Callout 3"/>
          <p:cNvSpPr/>
          <p:nvPr/>
        </p:nvSpPr>
        <p:spPr>
          <a:xfrm>
            <a:off x="4626266" y="92076"/>
            <a:ext cx="1710551" cy="1325562"/>
          </a:xfrm>
          <a:prstGeom prst="wedgeRectCallout">
            <a:avLst>
              <a:gd name="adj1" fmla="val -20833"/>
              <a:gd name="adj2" fmla="val 73253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Identifier</a:t>
            </a:r>
            <a:endParaRPr lang="en-US" dirty="0"/>
          </a:p>
        </p:txBody>
      </p:sp>
      <p:sp>
        <p:nvSpPr>
          <p:cNvPr id="5" name="Rectangular Callout 4"/>
          <p:cNvSpPr/>
          <p:nvPr/>
        </p:nvSpPr>
        <p:spPr>
          <a:xfrm>
            <a:off x="5128551" y="4269181"/>
            <a:ext cx="1710551" cy="1325562"/>
          </a:xfrm>
          <a:prstGeom prst="wedgeRectCallout">
            <a:avLst>
              <a:gd name="adj1" fmla="val -38257"/>
              <a:gd name="adj2" fmla="val -76311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Locator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this MEAN?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dirty="0" smtClean="0">
                <a:solidFill>
                  <a:srgbClr val="FF0000"/>
                </a:solidFill>
              </a:rPr>
              <a:t>IDENTIFIER </a:t>
            </a:r>
            <a:r>
              <a:rPr lang="en-US" dirty="0" smtClean="0"/>
              <a:t>as an application developer is what I’m interested in. I don’t want to know about the underlying network, about IP addresses and how to reach them.</a:t>
            </a:r>
          </a:p>
          <a:p>
            <a:r>
              <a:rPr lang="en-US" dirty="0" smtClean="0"/>
              <a:t>The 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LOCATOR </a:t>
            </a:r>
            <a:r>
              <a:rPr lang="en-US" dirty="0" smtClean="0">
                <a:solidFill>
                  <a:srgbClr val="000000"/>
                </a:solidFill>
              </a:rPr>
              <a:t>as an operating system developer is what I’m interested in, I want to know where I should send my packets on the network </a:t>
            </a:r>
          </a:p>
          <a:p>
            <a:pPr>
              <a:buNone/>
            </a:pPr>
            <a:endParaRPr lang="en-US" dirty="0" smtClean="0">
              <a:solidFill>
                <a:schemeClr val="accent3">
                  <a:lumMod val="75000"/>
                </a:schemeClr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this MEAN?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12475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Put this all together and your computers know roughly what they want.</a:t>
            </a:r>
          </a:p>
          <a:p>
            <a:r>
              <a:rPr lang="en-US" dirty="0" smtClean="0"/>
              <a:t>They rely on the DNS to get them there most of the time</a:t>
            </a:r>
          </a:p>
          <a:p>
            <a:r>
              <a:rPr lang="en-US" dirty="0" smtClean="0"/>
              <a:t>The DNS is the currently accepted way of getting from an </a:t>
            </a:r>
            <a:r>
              <a:rPr lang="en-US" dirty="0" smtClean="0">
                <a:solidFill>
                  <a:srgbClr val="FF0000"/>
                </a:solidFill>
              </a:rPr>
              <a:t>IDENTIFIER </a:t>
            </a:r>
            <a:r>
              <a:rPr lang="en-US" dirty="0" smtClean="0"/>
              <a:t>to a 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LOCATOR</a:t>
            </a:r>
          </a:p>
          <a:p>
            <a:r>
              <a:rPr lang="en-US" dirty="0" smtClean="0"/>
              <a:t>Or rather, put simply, we rely on the DNS to guide us through the network.</a:t>
            </a:r>
          </a:p>
          <a:p>
            <a:r>
              <a:rPr lang="en-US" dirty="0" smtClean="0"/>
              <a:t>Assuming of course we can all accept using the DNS for this…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537</TotalTime>
  <Words>1064</Words>
  <Application>Microsoft Macintosh PowerPoint</Application>
  <PresentationFormat>On-screen Show (4:3)</PresentationFormat>
  <Paragraphs>211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Some thoughts on  The ID/LOC Split</vt:lpstr>
      <vt:lpstr>Addressing the problems </vt:lpstr>
      <vt:lpstr>RIB/FIB Size</vt:lpstr>
      <vt:lpstr>Multihoming and Mobility</vt:lpstr>
      <vt:lpstr>And what of exhaustion?</vt:lpstr>
      <vt:lpstr>Looking at how we communicate</vt:lpstr>
      <vt:lpstr>Looking at how we communicate</vt:lpstr>
      <vt:lpstr>What does this MEAN?</vt:lpstr>
      <vt:lpstr>What does this MEAN?</vt:lpstr>
      <vt:lpstr>What’s wrong with the DNS?</vt:lpstr>
      <vt:lpstr>What are our alternatives here?</vt:lpstr>
      <vt:lpstr>LISP (draft-farinacci-lisp-11)</vt:lpstr>
      <vt:lpstr>LISP Data plane</vt:lpstr>
      <vt:lpstr>Mapping EID -&gt; RLOC with LISP-ALT</vt:lpstr>
      <vt:lpstr>LISP Possibilities</vt:lpstr>
      <vt:lpstr>LISP Implementations</vt:lpstr>
      <vt:lpstr>HIP (draft-ietf-hip-base-02.txt)</vt:lpstr>
      <vt:lpstr>The HIP Stack Paradigm</vt:lpstr>
      <vt:lpstr>The Host Identity </vt:lpstr>
      <vt:lpstr>HIP Possibilities</vt:lpstr>
      <vt:lpstr>ILNP (undrafted)</vt:lpstr>
      <vt:lpstr>ILNPv6 Partitioning</vt:lpstr>
      <vt:lpstr>DNS Enhancements Required though…</vt:lpstr>
      <vt:lpstr>Summary of Features</vt:lpstr>
      <vt:lpstr>Summary of Features</vt:lpstr>
      <vt:lpstr>Questions?</vt:lpstr>
    </vt:vector>
  </TitlesOfParts>
  <Company>Claranet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ID/LOC Split</dc:title>
  <dc:creator>David Freedman</dc:creator>
  <cp:lastModifiedBy>David Freedman</cp:lastModifiedBy>
  <cp:revision>23</cp:revision>
  <dcterms:created xsi:type="dcterms:W3CDTF">2010-10-08T02:11:51Z</dcterms:created>
  <dcterms:modified xsi:type="dcterms:W3CDTF">2011-01-19T16:31:03Z</dcterms:modified>
</cp:coreProperties>
</file>